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4" r:id="rId3"/>
    <p:sldId id="263" r:id="rId4"/>
    <p:sldId id="258" r:id="rId5"/>
    <p:sldId id="259" r:id="rId6"/>
    <p:sldId id="260" r:id="rId7"/>
    <p:sldId id="266" r:id="rId8"/>
    <p:sldId id="262" r:id="rId9"/>
    <p:sldId id="257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CC268F-8D59-4BF8-9A47-B46B819BBDA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6CD099F-D80C-44A4-966B-EE9B5C6DE162}" type="pres">
      <dgm:prSet presAssocID="{93CC268F-8D59-4BF8-9A47-B46B819BBDA5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B064DE0D-828C-48D2-BE70-1D3BD75F6288}" type="presOf" srcId="{93CC268F-8D59-4BF8-9A47-B46B819BBDA5}" destId="{B6CD099F-D80C-44A4-966B-EE9B5C6DE16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9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39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7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1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98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0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90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1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9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89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December 13,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December 13,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5725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diagramLayout" Target="../diagrams/layout1.xml"/><Relationship Id="rId7" Type="http://schemas.openxmlformats.org/officeDocument/2006/relationships/image" Target="../media/image5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51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3" descr="Computer script on a screen">
            <a:extLst>
              <a:ext uri="{FF2B5EF4-FFF2-40B4-BE49-F238E27FC236}">
                <a16:creationId xmlns:a16="http://schemas.microsoft.com/office/drawing/2014/main" id="{BE5245D4-0019-4769-BA67-A9D5C0D11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0" r="47885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</p:spPr>
      </p:pic>
      <p:sp>
        <p:nvSpPr>
          <p:cNvPr id="63" name="Rectangle 53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55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57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59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EAEDE-A986-4F0A-B0C3-5F9B96938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Coding Careers in Texas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58F23-8145-4F2B-959C-754F1CB5C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918" y="4354306"/>
            <a:ext cx="5462494" cy="2197496"/>
          </a:xfrm>
        </p:spPr>
        <p:txBody>
          <a:bodyPr>
            <a:norm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Contributors:  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Samantha Brown,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Uma Yeruva,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 Ahmed Dahham &amp;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 Julia Lira</a:t>
            </a:r>
          </a:p>
        </p:txBody>
      </p:sp>
    </p:spTree>
    <p:extLst>
      <p:ext uri="{BB962C8B-B14F-4D97-AF65-F5344CB8AC3E}">
        <p14:creationId xmlns:p14="http://schemas.microsoft.com/office/powerpoint/2010/main" val="222448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F8C978-A21A-4635-90ED-5AA6ACA3E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982" y="286683"/>
            <a:ext cx="2663273" cy="1627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AF2282-1765-4D45-8052-91ABE2417A5B}"/>
              </a:ext>
            </a:extLst>
          </p:cNvPr>
          <p:cNvSpPr txBox="1"/>
          <p:nvPr/>
        </p:nvSpPr>
        <p:spPr>
          <a:xfrm>
            <a:off x="5763280" y="1729573"/>
            <a:ext cx="445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APPENDIX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C706DD4-87AC-488D-A056-0934D59F1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691" y="2208000"/>
            <a:ext cx="2958087" cy="3873685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3D196F8-E320-4365-85F7-FC2B025E3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006" y="2203236"/>
            <a:ext cx="2637872" cy="3873684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0DE5F6E9-A82F-4316-AD9E-976120AA62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22" y="2203236"/>
            <a:ext cx="3446498" cy="383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24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CE9E2ED-2BB1-46AE-A037-86EC1BF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973EF8-795C-465C-A9CB-FBD2D368E9EE}"/>
              </a:ext>
            </a:extLst>
          </p:cNvPr>
          <p:cNvSpPr txBox="1"/>
          <p:nvPr/>
        </p:nvSpPr>
        <p:spPr>
          <a:xfrm>
            <a:off x="457200" y="484590"/>
            <a:ext cx="6871505" cy="120942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b="1" cap="all" spc="750" dirty="0">
                <a:latin typeface="+mj-lt"/>
                <a:ea typeface="+mj-ea"/>
                <a:cs typeface="+mj-cs"/>
              </a:rPr>
              <a:t>PRESENTATION OUTLINE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7" y="-3"/>
            <a:ext cx="3611463" cy="6858000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100000">
                <a:schemeClr val="tx2">
                  <a:lumMod val="50000"/>
                  <a:lumOff val="5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2000">
                <a:schemeClr val="accent2">
                  <a:alpha val="69000"/>
                </a:schemeClr>
              </a:gs>
              <a:gs pos="99000">
                <a:schemeClr val="accent4">
                  <a:alpha val="74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426853" y="-345671"/>
            <a:ext cx="3429002" cy="4120348"/>
          </a:xfrm>
          <a:prstGeom prst="rect">
            <a:avLst/>
          </a:prstGeom>
          <a:gradFill>
            <a:gsLst>
              <a:gs pos="0">
                <a:schemeClr val="accent5">
                  <a:alpha val="26000"/>
                </a:schemeClr>
              </a:gs>
              <a:gs pos="49000">
                <a:schemeClr val="tx2">
                  <a:lumMod val="75000"/>
                  <a:lumOff val="25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ext, building, curb&#10;&#10;Description automatically generated">
            <a:extLst>
              <a:ext uri="{FF2B5EF4-FFF2-40B4-BE49-F238E27FC236}">
                <a16:creationId xmlns:a16="http://schemas.microsoft.com/office/drawing/2014/main" id="{1E9FB45D-E94C-41C8-8F93-2614B8DDFF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4" b="-1"/>
          <a:stretch/>
        </p:blipFill>
        <p:spPr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8A8C28-00BA-44C4-984E-1CEC43C7383C}"/>
              </a:ext>
            </a:extLst>
          </p:cNvPr>
          <p:cNvSpPr txBox="1"/>
          <p:nvPr/>
        </p:nvSpPr>
        <p:spPr>
          <a:xfrm>
            <a:off x="304801" y="1012536"/>
            <a:ext cx="548639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/>
          </a:p>
          <a:p>
            <a:r>
              <a:rPr lang="en-US" sz="2800" dirty="0"/>
              <a:t>HYPOTHESIS </a:t>
            </a:r>
          </a:p>
          <a:p>
            <a:endParaRPr lang="en-US" sz="2800" dirty="0"/>
          </a:p>
          <a:p>
            <a:r>
              <a:rPr lang="en-US" sz="2800" dirty="0"/>
              <a:t>DATA ANALYSIS</a:t>
            </a:r>
          </a:p>
          <a:p>
            <a:endParaRPr lang="en-US" sz="2800" dirty="0"/>
          </a:p>
          <a:p>
            <a:r>
              <a:rPr lang="en-US" sz="2800" dirty="0"/>
              <a:t>-Opportunity</a:t>
            </a:r>
          </a:p>
          <a:p>
            <a:r>
              <a:rPr lang="en-US" sz="2800" dirty="0"/>
              <a:t>-Pay</a:t>
            </a:r>
          </a:p>
          <a:p>
            <a:r>
              <a:rPr lang="en-US" sz="2800" dirty="0"/>
              <a:t>-Location</a:t>
            </a:r>
          </a:p>
          <a:p>
            <a:endParaRPr lang="en-US" sz="2800" dirty="0"/>
          </a:p>
          <a:p>
            <a:r>
              <a:rPr lang="en-US" sz="2800" dirty="0"/>
              <a:t>CONCLUSION</a:t>
            </a:r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85991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F2BE76-D84E-4D5A-AFBD-78FF913A8F30}"/>
              </a:ext>
            </a:extLst>
          </p:cNvPr>
          <p:cNvSpPr txBox="1"/>
          <p:nvPr/>
        </p:nvSpPr>
        <p:spPr>
          <a:xfrm>
            <a:off x="794230" y="940033"/>
            <a:ext cx="1060354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Original Hypothesis: The data career field is an emerging field with good salary and job prospects</a:t>
            </a:r>
          </a:p>
          <a:p>
            <a:pPr>
              <a:buSzPct val="100000"/>
            </a:pPr>
            <a:r>
              <a:rPr lang="en-US" dirty="0"/>
              <a:t>Review 2 shifts the focus specifically to Texas utilizing PostgreSQL … 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Analysis will include data from :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Glassdoor ( 2018-2020)</a:t>
            </a:r>
          </a:p>
          <a:p>
            <a:pPr>
              <a:buSzPct val="100000"/>
            </a:pPr>
            <a:r>
              <a:rPr lang="en-US" dirty="0"/>
              <a:t>Department of Labor ( multiple databases from 2020)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 lvl="1"/>
            <a:r>
              <a:rPr lang="en-US" dirty="0"/>
              <a:t>	</a:t>
            </a:r>
            <a:r>
              <a:rPr lang="en-US" b="1" dirty="0"/>
              <a:t>Opportunities  			Pay 				Location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       ETL ( Extract , transform and load) – database screenshots have been added to appendix.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5C5F5-EC15-4271-A384-EB51E58D8412}"/>
              </a:ext>
            </a:extLst>
          </p:cNvPr>
          <p:cNvSpPr txBox="1"/>
          <p:nvPr/>
        </p:nvSpPr>
        <p:spPr>
          <a:xfrm>
            <a:off x="3215935" y="392188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HYPOTHESIS– Original vs Texas Focus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72B970-8F53-4936-82A8-F0CEB248A5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5411197" y="902470"/>
            <a:ext cx="6111565" cy="440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23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5527F7-CADD-4F21-A580-3CFE824E3C70}"/>
              </a:ext>
            </a:extLst>
          </p:cNvPr>
          <p:cNvSpPr txBox="1"/>
          <p:nvPr/>
        </p:nvSpPr>
        <p:spPr>
          <a:xfrm>
            <a:off x="4779199" y="247096"/>
            <a:ext cx="2785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OPPORTUNITIES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0EF9D-7E2C-4742-B598-F3986A645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229" y="776226"/>
            <a:ext cx="7082092" cy="5651207"/>
          </a:xfrm>
          <a:prstGeom prst="rect">
            <a:avLst/>
          </a:prstGeom>
        </p:spPr>
      </p:pic>
      <p:graphicFrame>
        <p:nvGraphicFramePr>
          <p:cNvPr id="4" name="Table 23">
            <a:extLst>
              <a:ext uri="{FF2B5EF4-FFF2-40B4-BE49-F238E27FC236}">
                <a16:creationId xmlns:a16="http://schemas.microsoft.com/office/drawing/2014/main" id="{54029234-8701-4A49-8D07-64E4EC499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691668"/>
              </p:ext>
            </p:extLst>
          </p:nvPr>
        </p:nvGraphicFramePr>
        <p:xfrm>
          <a:off x="395893" y="1076185"/>
          <a:ext cx="4232668" cy="425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2965">
                  <a:extLst>
                    <a:ext uri="{9D8B030D-6E8A-4147-A177-3AD203B41FA5}">
                      <a16:colId xmlns:a16="http://schemas.microsoft.com/office/drawing/2014/main" val="960616062"/>
                    </a:ext>
                  </a:extLst>
                </a:gridCol>
                <a:gridCol w="939703">
                  <a:extLst>
                    <a:ext uri="{9D8B030D-6E8A-4147-A177-3AD203B41FA5}">
                      <a16:colId xmlns:a16="http://schemas.microsoft.com/office/drawing/2014/main" val="1668982917"/>
                    </a:ext>
                  </a:extLst>
                </a:gridCol>
              </a:tblGrid>
              <a:tr h="17478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Industry Sectors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Count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309649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IT Services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472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790227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Staffing &amp; Outsourcing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313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881849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Biotech &amp; Pharmaceuticals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293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96826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Computer Hardware &amp; Software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264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06202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Internet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238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778868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Health Care Services &amp; Hospitals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260196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Consulting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166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00005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Enterprise Software &amp; Network Solutions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150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797812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Investment Banking &amp; Asset Management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109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110554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Advertising &amp; Marketing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103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Insurance Carriers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91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36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Colleges &amp; Universities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84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250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00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6228C077-9E37-4B54-9618-4935085D5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8332495"/>
              </p:ext>
            </p:extLst>
          </p:nvPr>
        </p:nvGraphicFramePr>
        <p:xfrm>
          <a:off x="4317355" y="2222028"/>
          <a:ext cx="7067309" cy="3046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F0FC8D04-6BD6-4CC7-B954-53F271FEEE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6414" y="967666"/>
            <a:ext cx="9228299" cy="51118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1D3FF61-E317-4FE1-B84E-8E357B8EFA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287" y="775793"/>
            <a:ext cx="2237632" cy="32654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499036-F3A4-4ABB-9F52-C807E0120181}"/>
              </a:ext>
            </a:extLst>
          </p:cNvPr>
          <p:cNvSpPr txBox="1"/>
          <p:nvPr/>
        </p:nvSpPr>
        <p:spPr>
          <a:xfrm>
            <a:off x="5467926" y="286327"/>
            <a:ext cx="1394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PAY</a:t>
            </a:r>
          </a:p>
        </p:txBody>
      </p:sp>
    </p:spTree>
    <p:extLst>
      <p:ext uri="{BB962C8B-B14F-4D97-AF65-F5344CB8AC3E}">
        <p14:creationId xmlns:p14="http://schemas.microsoft.com/office/powerpoint/2010/main" val="1362946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27A5A8C-B5AD-471B-959D-4329DD2C36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008891"/>
              </p:ext>
            </p:extLst>
          </p:nvPr>
        </p:nvGraphicFramePr>
        <p:xfrm>
          <a:off x="1154546" y="1791856"/>
          <a:ext cx="4091708" cy="349134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292706">
                  <a:extLst>
                    <a:ext uri="{9D8B030D-6E8A-4147-A177-3AD203B41FA5}">
                      <a16:colId xmlns:a16="http://schemas.microsoft.com/office/drawing/2014/main" val="3419977376"/>
                    </a:ext>
                  </a:extLst>
                </a:gridCol>
                <a:gridCol w="1799002">
                  <a:extLst>
                    <a:ext uri="{9D8B030D-6E8A-4147-A177-3AD203B41FA5}">
                      <a16:colId xmlns:a16="http://schemas.microsoft.com/office/drawing/2014/main" val="1297728099"/>
                    </a:ext>
                  </a:extLst>
                </a:gridCol>
              </a:tblGrid>
              <a:tr h="60282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 Texas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Job Count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0146886"/>
                  </a:ext>
                </a:extLst>
              </a:tr>
              <a:tr h="61119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Austin,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345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81083"/>
                  </a:ext>
                </a:extLst>
              </a:tr>
              <a:tr h="61119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Houston,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1535639"/>
                  </a:ext>
                </a:extLst>
              </a:tr>
              <a:tr h="61119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Dallas,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180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24790"/>
                  </a:ext>
                </a:extLst>
              </a:tr>
              <a:tr h="1054939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Antonio,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177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049412"/>
                  </a:ext>
                </a:extLst>
              </a:tr>
            </a:tbl>
          </a:graphicData>
        </a:graphic>
      </p:graphicFrame>
      <p:pic>
        <p:nvPicPr>
          <p:cNvPr id="4" name="Content Placeholder 15">
            <a:extLst>
              <a:ext uri="{FF2B5EF4-FFF2-40B4-BE49-F238E27FC236}">
                <a16:creationId xmlns:a16="http://schemas.microsoft.com/office/drawing/2014/main" id="{9E45E877-648D-4C14-ACF7-A42A72128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37698"/>
            <a:ext cx="5292436" cy="4635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993D3A-7023-4962-94E0-37E4179343DA}"/>
              </a:ext>
            </a:extLst>
          </p:cNvPr>
          <p:cNvSpPr txBox="1"/>
          <p:nvPr/>
        </p:nvSpPr>
        <p:spPr>
          <a:xfrm>
            <a:off x="5246253" y="258618"/>
            <a:ext cx="402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3338738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408BC9-13B5-4B24-83AE-BA9655194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55" y="1183409"/>
            <a:ext cx="9077325" cy="4953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10B3AB-8366-463F-86FD-AAE3DE4C866E}"/>
              </a:ext>
            </a:extLst>
          </p:cNvPr>
          <p:cNvSpPr txBox="1"/>
          <p:nvPr/>
        </p:nvSpPr>
        <p:spPr>
          <a:xfrm>
            <a:off x="258619" y="221673"/>
            <a:ext cx="931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Creating an interactive website to search for opportunities in Texas’s top 10 cities</a:t>
            </a:r>
          </a:p>
          <a:p>
            <a:r>
              <a:rPr lang="en-US" dirty="0"/>
              <a:t>www.  website address….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AAF910-4722-4E9F-A913-30E1BA050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2387" y="221673"/>
            <a:ext cx="173355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14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C3B690-E595-420E-95FE-C5A0EFB37012}"/>
              </a:ext>
            </a:extLst>
          </p:cNvPr>
          <p:cNvSpPr txBox="1"/>
          <p:nvPr/>
        </p:nvSpPr>
        <p:spPr>
          <a:xfrm>
            <a:off x="259783" y="226503"/>
            <a:ext cx="574132" cy="5436067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sz="2000" b="1" dirty="0"/>
              <a:t>TESTIMONIALS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0D46E0-13E6-4634-8B88-7793F7151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6647" y="1720124"/>
            <a:ext cx="2343150" cy="4223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125B2E-0AB6-44A1-87A9-8E5B50298F66}"/>
              </a:ext>
            </a:extLst>
          </p:cNvPr>
          <p:cNvSpPr txBox="1"/>
          <p:nvPr/>
        </p:nvSpPr>
        <p:spPr>
          <a:xfrm>
            <a:off x="951926" y="1744207"/>
            <a:ext cx="6870161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“It is a passion! One can do so much with coding, it is mind boggling – and it pays well.”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Senior Software Geospatial Engineer / Data Scientist </a:t>
            </a:r>
            <a:r>
              <a:rPr lang="en-US" sz="1800" dirty="0">
                <a:effectLst/>
                <a:latin typeface="Calibri" panose="020F0502020204030204" pitchFamily="34" charset="0"/>
              </a:rPr>
              <a:t>- </a:t>
            </a:r>
            <a:r>
              <a:rPr lang="en-US" dirty="0"/>
              <a:t>Houston, Tx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709552-438E-4C29-A058-E22D07F33A51}"/>
              </a:ext>
            </a:extLst>
          </p:cNvPr>
          <p:cNvSpPr txBox="1"/>
          <p:nvPr/>
        </p:nvSpPr>
        <p:spPr>
          <a:xfrm>
            <a:off x="2895601" y="212358"/>
            <a:ext cx="8917710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“ Knowledge of code allows more control in quality of data Able to apply more advanced statistical methods to research.”</a:t>
            </a:r>
          </a:p>
          <a:p>
            <a:endParaRPr lang="en-US" dirty="0"/>
          </a:p>
          <a:p>
            <a:r>
              <a:rPr lang="en-US" dirty="0"/>
              <a:t> - </a:t>
            </a:r>
            <a:r>
              <a:rPr lang="en-US" b="1" dirty="0"/>
              <a:t>Biostatistician &amp; Epidemiologist</a:t>
            </a:r>
            <a:r>
              <a:rPr lang="en-US" dirty="0"/>
              <a:t>   -  Austin, Tx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D00EE4-8ABB-4C4F-8AB1-F56A143BD0A3}"/>
              </a:ext>
            </a:extLst>
          </p:cNvPr>
          <p:cNvSpPr txBox="1"/>
          <p:nvPr/>
        </p:nvSpPr>
        <p:spPr>
          <a:xfrm>
            <a:off x="1066800" y="3615402"/>
            <a:ext cx="8182492" cy="92333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Gill Sans Nova" panose="020B0602020104020203" pitchFamily="34" charset="0"/>
              </a:rPr>
              <a:t>“Lazy programmers are good programmers.  We find any way not to do things twice”</a:t>
            </a:r>
            <a:r>
              <a:rPr lang="en-US" b="1" dirty="0"/>
              <a:t>		             </a:t>
            </a:r>
          </a:p>
          <a:p>
            <a:r>
              <a:rPr lang="en-US" b="1" dirty="0"/>
              <a:t>			 </a:t>
            </a:r>
            <a:r>
              <a:rPr lang="en-US" dirty="0"/>
              <a:t>- </a:t>
            </a:r>
            <a:r>
              <a:rPr lang="en-US" b="1" dirty="0"/>
              <a:t>Senior Systems Analyst </a:t>
            </a:r>
            <a:r>
              <a:rPr lang="en-US" dirty="0"/>
              <a:t>- San Antonio, Tx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7F1D64-3E95-4C3B-9EF0-CDFA1CDB428F}"/>
              </a:ext>
            </a:extLst>
          </p:cNvPr>
          <p:cNvSpPr txBox="1"/>
          <p:nvPr/>
        </p:nvSpPr>
        <p:spPr>
          <a:xfrm>
            <a:off x="141772" y="5129832"/>
            <a:ext cx="9040845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“I enjoy the rush of the challenge that comes along very frequently to learn a new skill that is necessary to overcome some obstacle”</a:t>
            </a:r>
          </a:p>
          <a:p>
            <a:endParaRPr lang="en-US" dirty="0"/>
          </a:p>
          <a:p>
            <a:r>
              <a:rPr lang="en-US" dirty="0"/>
              <a:t>- Rufel Estrada, </a:t>
            </a:r>
            <a:r>
              <a:rPr lang="en-US" b="1" dirty="0"/>
              <a:t>Instructor –  UTSA Data Analytics Bootcamp </a:t>
            </a:r>
            <a:r>
              <a:rPr lang="en-US" dirty="0"/>
              <a:t>-  San Antonio, Tx</a:t>
            </a:r>
          </a:p>
        </p:txBody>
      </p:sp>
    </p:spTree>
    <p:extLst>
      <p:ext uri="{BB962C8B-B14F-4D97-AF65-F5344CB8AC3E}">
        <p14:creationId xmlns:p14="http://schemas.microsoft.com/office/powerpoint/2010/main" val="95342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C39F3CB-F2CF-4ECA-A7D0-F4A4F9B2A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4" y="559152"/>
            <a:ext cx="2938509" cy="20270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AB779-D8A4-44D7-AD4C-9B24C12DA449}"/>
              </a:ext>
            </a:extLst>
          </p:cNvPr>
          <p:cNvSpPr txBox="1"/>
          <p:nvPr/>
        </p:nvSpPr>
        <p:spPr>
          <a:xfrm>
            <a:off x="5016194" y="559152"/>
            <a:ext cx="529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CONCLUSIONS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451011-F8C6-426B-A00B-AB881D34BE35}"/>
              </a:ext>
            </a:extLst>
          </p:cNvPr>
          <p:cNvSpPr txBox="1"/>
          <p:nvPr/>
        </p:nvSpPr>
        <p:spPr>
          <a:xfrm>
            <a:off x="3330938" y="2817000"/>
            <a:ext cx="86637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career field has a high average and maximum salary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are no shortage of opportunities people who enter the career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Texas seems to have abundant jobs in major cities, with Austin, TX being the highest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reach the higher end of the pay scale applicants may need to seek at least a bachelor’s degree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Excel, Python and SQL knowledge are the most demanded skill sets</a:t>
            </a:r>
          </a:p>
        </p:txBody>
      </p:sp>
    </p:spTree>
    <p:extLst>
      <p:ext uri="{BB962C8B-B14F-4D97-AF65-F5344CB8AC3E}">
        <p14:creationId xmlns:p14="http://schemas.microsoft.com/office/powerpoint/2010/main" val="376939730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B1653B"/>
      </a:accent1>
      <a:accent2>
        <a:srgbClr val="C34D54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1311</TotalTime>
  <Words>428</Words>
  <Application>Microsoft Office PowerPoint</Application>
  <PresentationFormat>Widescreen</PresentationFormat>
  <Paragraphs>99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Nova</vt:lpstr>
      <vt:lpstr>GradientRiseVTI</vt:lpstr>
      <vt:lpstr>Coding Careers in Texas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Careers</dc:title>
  <dc:creator>Julia Lira</dc:creator>
  <cp:lastModifiedBy>Julia Lira</cp:lastModifiedBy>
  <cp:revision>10</cp:revision>
  <dcterms:created xsi:type="dcterms:W3CDTF">2021-12-09T02:39:26Z</dcterms:created>
  <dcterms:modified xsi:type="dcterms:W3CDTF">2021-12-14T00:17:14Z</dcterms:modified>
</cp:coreProperties>
</file>

<file path=docProps/thumbnail.jpeg>
</file>